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1DBFE"/>
          </a:solidFill>
        </a:fill>
      </a:tcStyle>
    </a:wholeTbl>
    <a:band2H>
      <a:tcTxStyle/>
      <a:tcStyle>
        <a:tcBdr/>
        <a:fill>
          <a:solidFill>
            <a:srgbClr val="EAEEFF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ECA"/>
          </a:solidFill>
        </a:fill>
      </a:tcStyle>
    </a:wholeTbl>
    <a:band2H>
      <a:tcTxStyle/>
      <a:tcStyle>
        <a:tcBdr/>
        <a:fill>
          <a:solidFill>
            <a:srgbClr val="E6EF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7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1273" y="3011559"/>
            <a:ext cx="7481455" cy="17922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2400"/>
              </a:spcBef>
              <a:buSzTx/>
              <a:buFontTx/>
              <a:buNone/>
              <a:defRPr sz="2200"/>
            </a:lvl1pPr>
            <a:lvl2pPr marL="532130" indent="-247967" algn="ctr">
              <a:lnSpc>
                <a:spcPct val="100000"/>
              </a:lnSpc>
              <a:spcBef>
                <a:spcPts val="2400"/>
              </a:spcBef>
              <a:buFontTx/>
              <a:defRPr sz="2200"/>
            </a:lvl2pPr>
            <a:lvl3pPr marL="938014" indent="-307777" algn="ctr">
              <a:lnSpc>
                <a:spcPct val="100000"/>
              </a:lnSpc>
              <a:spcBef>
                <a:spcPts val="2400"/>
              </a:spcBef>
              <a:buFontTx/>
              <a:defRPr sz="2200"/>
            </a:lvl3pPr>
            <a:lvl4pPr marL="1138464" indent="-284389" algn="ctr">
              <a:lnSpc>
                <a:spcPct val="100000"/>
              </a:lnSpc>
              <a:spcBef>
                <a:spcPts val="2400"/>
              </a:spcBef>
              <a:buFontTx/>
              <a:defRPr sz="2200"/>
            </a:lvl4pPr>
            <a:lvl5pPr algn="ctr">
              <a:lnSpc>
                <a:spcPct val="100000"/>
              </a:lnSpc>
              <a:spcBef>
                <a:spcPts val="2400"/>
              </a:spcBef>
              <a:buFontTx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831273" y="1385453"/>
            <a:ext cx="7481455" cy="129467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9" name="Straight Connector 12"/>
          <p:cNvSpPr/>
          <p:nvPr/>
        </p:nvSpPr>
        <p:spPr>
          <a:xfrm>
            <a:off x="0" y="950912"/>
            <a:ext cx="9144000" cy="1"/>
          </a:xfrm>
          <a:prstGeom prst="line">
            <a:avLst/>
          </a:prstGeom>
          <a:ln w="22225"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traight Connector 12"/>
          <p:cNvSpPr/>
          <p:nvPr/>
        </p:nvSpPr>
        <p:spPr>
          <a:xfrm>
            <a:off x="0" y="6354186"/>
            <a:ext cx="9144000" cy="1"/>
          </a:xfrm>
          <a:prstGeom prst="line">
            <a:avLst/>
          </a:prstGeom>
          <a:ln w="22225"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940526" y="101601"/>
            <a:ext cx="7262947" cy="8169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44167" y="5706497"/>
            <a:ext cx="6455666" cy="2743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ts val="1400"/>
              </a:lnSpc>
              <a:buSzTx/>
              <a:buFontTx/>
              <a:buNone/>
              <a:defRPr sz="1200"/>
            </a:lvl1pPr>
            <a:lvl2pPr marL="0" indent="457200" algn="ctr">
              <a:lnSpc>
                <a:spcPts val="1400"/>
              </a:lnSpc>
              <a:buSzTx/>
              <a:buFontTx/>
              <a:buNone/>
              <a:defRPr sz="1200"/>
            </a:lvl2pPr>
            <a:lvl3pPr marL="0" indent="914400" algn="ctr">
              <a:lnSpc>
                <a:spcPts val="1400"/>
              </a:lnSpc>
              <a:buSzTx/>
              <a:buFontTx/>
              <a:buNone/>
              <a:defRPr sz="1200"/>
            </a:lvl3pPr>
            <a:lvl4pPr marL="0" indent="1371600" algn="ctr">
              <a:lnSpc>
                <a:spcPts val="1400"/>
              </a:lnSpc>
              <a:buSzTx/>
              <a:buFontTx/>
              <a:buNone/>
              <a:defRPr sz="1200"/>
            </a:lvl4pPr>
            <a:lvl5pPr indent="1828800" algn="ctr">
              <a:lnSpc>
                <a:spcPts val="1400"/>
              </a:lnSpc>
              <a:buFontTx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344167" y="1249252"/>
            <a:ext cx="6455666" cy="37739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algn="ctr">
              <a:buSzTx/>
              <a:buFontTx/>
              <a:buNone/>
              <a:defRPr sz="1800"/>
            </a:pPr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traight Connector 12"/>
          <p:cNvSpPr/>
          <p:nvPr/>
        </p:nvSpPr>
        <p:spPr>
          <a:xfrm>
            <a:off x="0" y="950912"/>
            <a:ext cx="9144000" cy="1"/>
          </a:xfrm>
          <a:prstGeom prst="line">
            <a:avLst/>
          </a:prstGeom>
          <a:ln w="22225"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traight Connector 12"/>
          <p:cNvSpPr/>
          <p:nvPr/>
        </p:nvSpPr>
        <p:spPr>
          <a:xfrm>
            <a:off x="0" y="6354186"/>
            <a:ext cx="9144000" cy="1"/>
          </a:xfrm>
          <a:prstGeom prst="line">
            <a:avLst/>
          </a:prstGeom>
          <a:ln w="22225"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" name="Rectangle 1032"/>
          <p:cNvSpPr txBox="1"/>
          <p:nvPr/>
        </p:nvSpPr>
        <p:spPr>
          <a:xfrm>
            <a:off x="322035" y="6443914"/>
            <a:ext cx="2046261" cy="26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700" b="1"/>
            </a:pPr>
            <a:r>
              <a:t>Applied Mathematics Capstone (MATH 4025)</a:t>
            </a:r>
          </a:p>
          <a:p>
            <a:pPr>
              <a:defRPr sz="700" b="1"/>
            </a:pPr>
            <a:r>
              <a:t>Brian Joseph &amp; Connor Galvin</a:t>
            </a:r>
          </a:p>
          <a:p>
            <a:pPr>
              <a:defRPr sz="700" b="1"/>
            </a:pPr>
            <a:r>
              <a:t>Spring 2019</a:t>
            </a:r>
          </a:p>
        </p:txBody>
      </p:sp>
      <p:pic>
        <p:nvPicPr>
          <p:cNvPr id="115" name="Picture 15" descr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704" y="6473952"/>
            <a:ext cx="2007033" cy="228225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Rectangle 2"/>
          <p:cNvSpPr/>
          <p:nvPr/>
        </p:nvSpPr>
        <p:spPr>
          <a:xfrm>
            <a:off x="6783196" y="6443914"/>
            <a:ext cx="2013306" cy="286788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chemeClr val="accent3">
                <a:lumOff val="44000"/>
              </a:schemeClr>
            </a:solidFill>
          </a:ln>
        </p:spPr>
        <p:txBody>
          <a:bodyPr lIns="45719" rIns="45719" anchor="ctr"/>
          <a:lstStyle/>
          <a:p>
            <a:pPr algn="ctr">
              <a:defRPr sz="1400" b="1"/>
            </a:pPr>
            <a:endParaRPr/>
          </a:p>
        </p:txBody>
      </p:sp>
      <p:pic>
        <p:nvPicPr>
          <p:cNvPr id="117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7" y="228257"/>
            <a:ext cx="557302" cy="547045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74935" y="1293094"/>
            <a:ext cx="8188774" cy="48306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</a:lvl1pPr>
            <a:lvl2pPr marL="568148" indent="-283986">
              <a:lnSpc>
                <a:spcPct val="100000"/>
              </a:lnSpc>
              <a:spcBef>
                <a:spcPts val="1200"/>
              </a:spcBef>
            </a:lvl2pPr>
            <a:lvl3pPr marL="803275" indent="-230187">
              <a:lnSpc>
                <a:spcPct val="100000"/>
              </a:lnSpc>
              <a:spcBef>
                <a:spcPts val="1200"/>
              </a:spcBef>
              <a:buSzPct val="90000"/>
            </a:lvl3pPr>
            <a:lvl4pPr marL="0" indent="1033272">
              <a:lnSpc>
                <a:spcPct val="100000"/>
              </a:lnSpc>
              <a:spcBef>
                <a:spcPts val="1200"/>
              </a:spcBef>
              <a:buSzTx/>
              <a:buNone/>
            </a:lvl4pPr>
            <a:lvl5pPr indent="1261872">
              <a:lnSpc>
                <a:spcPct val="100000"/>
              </a:lnSpc>
              <a:spcBef>
                <a:spcPts val="1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940526" y="101601"/>
            <a:ext cx="7262947" cy="8169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xfrm>
            <a:off x="474935" y="1293094"/>
            <a:ext cx="8188774" cy="48306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</a:lvl1pPr>
            <a:lvl2pPr marL="568148" indent="-283986">
              <a:lnSpc>
                <a:spcPct val="100000"/>
              </a:lnSpc>
              <a:spcBef>
                <a:spcPts val="1200"/>
              </a:spcBef>
            </a:lvl2pPr>
            <a:lvl3pPr marL="803275" indent="-230187">
              <a:lnSpc>
                <a:spcPct val="100000"/>
              </a:lnSpc>
              <a:spcBef>
                <a:spcPts val="1200"/>
              </a:spcBef>
              <a:buSzPct val="90000"/>
            </a:lvl3pPr>
            <a:lvl4pPr marL="0" indent="1033272">
              <a:lnSpc>
                <a:spcPct val="100000"/>
              </a:lnSpc>
              <a:spcBef>
                <a:spcPts val="1200"/>
              </a:spcBef>
              <a:buSzTx/>
              <a:buNone/>
            </a:lvl4pPr>
            <a:lvl5pPr indent="1261872">
              <a:lnSpc>
                <a:spcPct val="100000"/>
              </a:lnSpc>
              <a:spcBef>
                <a:spcPts val="1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940526" y="101601"/>
            <a:ext cx="7262947" cy="8169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4935" y="1293094"/>
            <a:ext cx="3989066" cy="48306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2200"/>
              </a:lnSpc>
              <a:spcBef>
                <a:spcPts val="1200"/>
              </a:spcBef>
            </a:lvl1pPr>
            <a:lvl2pPr marL="568148" indent="-283986">
              <a:lnSpc>
                <a:spcPts val="2200"/>
              </a:lnSpc>
              <a:spcBef>
                <a:spcPts val="1200"/>
              </a:spcBef>
            </a:lvl2pPr>
            <a:lvl3pPr marL="803275" indent="-230187">
              <a:lnSpc>
                <a:spcPts val="2200"/>
              </a:lnSpc>
              <a:spcBef>
                <a:spcPts val="1200"/>
              </a:spcBef>
              <a:buSzPct val="90000"/>
            </a:lvl3pPr>
            <a:lvl4pPr marL="0" indent="1033272">
              <a:lnSpc>
                <a:spcPts val="2200"/>
              </a:lnSpc>
              <a:spcBef>
                <a:spcPts val="1200"/>
              </a:spcBef>
              <a:buSzTx/>
              <a:buNone/>
            </a:lvl4pPr>
            <a:lvl5pPr indent="1261872">
              <a:lnSpc>
                <a:spcPts val="2200"/>
              </a:lnSpc>
              <a:spcBef>
                <a:spcPts val="1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940526" y="101601"/>
            <a:ext cx="7262947" cy="8169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940526" y="101601"/>
            <a:ext cx="7262947" cy="8169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474935" y="1293094"/>
            <a:ext cx="8188774" cy="48306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2200"/>
              </a:lnSpc>
              <a:spcBef>
                <a:spcPts val="1200"/>
              </a:spcBef>
            </a:lvl1pPr>
            <a:lvl2pPr marL="568148" indent="-283986">
              <a:lnSpc>
                <a:spcPts val="2200"/>
              </a:lnSpc>
              <a:spcBef>
                <a:spcPts val="1200"/>
              </a:spcBef>
            </a:lvl2pPr>
            <a:lvl3pPr marL="803275" indent="-230187">
              <a:lnSpc>
                <a:spcPts val="2200"/>
              </a:lnSpc>
              <a:spcBef>
                <a:spcPts val="1200"/>
              </a:spcBef>
              <a:buSzPct val="90000"/>
            </a:lvl3pPr>
            <a:lvl4pPr marL="0" indent="1033272">
              <a:lnSpc>
                <a:spcPts val="2200"/>
              </a:lnSpc>
              <a:spcBef>
                <a:spcPts val="1200"/>
              </a:spcBef>
              <a:buSzTx/>
              <a:buNone/>
            </a:lvl4pPr>
            <a:lvl5pPr indent="1261872">
              <a:lnSpc>
                <a:spcPts val="2200"/>
              </a:lnSpc>
              <a:spcBef>
                <a:spcPts val="1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940526" y="145147"/>
            <a:ext cx="7262947" cy="46445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40526" y="593818"/>
            <a:ext cx="7262881" cy="2968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ts val="2400"/>
              </a:lnSpc>
              <a:buSzTx/>
              <a:buFontTx/>
              <a:buNone/>
              <a:defRPr sz="2400"/>
            </a:pP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xfrm>
            <a:off x="474935" y="1680753"/>
            <a:ext cx="8188774" cy="444295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ts val="2200"/>
              </a:lnSpc>
              <a:spcBef>
                <a:spcPts val="1500"/>
              </a:spcBef>
            </a:lvl1pPr>
            <a:lvl2pPr marL="568148" indent="-283986" algn="ctr">
              <a:lnSpc>
                <a:spcPts val="2200"/>
              </a:lnSpc>
              <a:spcBef>
                <a:spcPts val="1500"/>
              </a:spcBef>
            </a:lvl2pPr>
            <a:lvl3pPr marL="803275" indent="-230187" algn="ctr">
              <a:lnSpc>
                <a:spcPts val="2200"/>
              </a:lnSpc>
              <a:spcBef>
                <a:spcPts val="1500"/>
              </a:spcBef>
              <a:buSzPct val="90000"/>
            </a:lvl3pPr>
            <a:lvl4pPr marL="0" indent="1033272" algn="ctr">
              <a:lnSpc>
                <a:spcPts val="2200"/>
              </a:lnSpc>
              <a:spcBef>
                <a:spcPts val="1500"/>
              </a:spcBef>
              <a:buSzTx/>
              <a:buNone/>
            </a:lvl4pPr>
            <a:lvl5pPr indent="1261872" algn="ctr">
              <a:lnSpc>
                <a:spcPts val="2200"/>
              </a:lnSpc>
              <a:spcBef>
                <a:spcPts val="1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940526" y="101601"/>
            <a:ext cx="7262947" cy="8169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584898" y="1768102"/>
            <a:ext cx="5970448" cy="3773713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84898" y="5603133"/>
            <a:ext cx="5970448" cy="2743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ts val="1400"/>
              </a:lnSpc>
              <a:buSzTx/>
              <a:buFontTx/>
              <a:buNone/>
              <a:defRPr sz="1200"/>
            </a:lvl1pPr>
            <a:lvl2pPr marL="0" indent="457200" algn="ctr">
              <a:lnSpc>
                <a:spcPts val="1400"/>
              </a:lnSpc>
              <a:buSzTx/>
              <a:buFontTx/>
              <a:buNone/>
              <a:defRPr sz="1200"/>
            </a:lvl2pPr>
            <a:lvl3pPr marL="0" indent="914400" algn="ctr">
              <a:lnSpc>
                <a:spcPts val="1400"/>
              </a:lnSpc>
              <a:buSzTx/>
              <a:buFontTx/>
              <a:buNone/>
              <a:defRPr sz="1200"/>
            </a:lvl3pPr>
            <a:lvl4pPr marL="0" indent="1371600" algn="ctr">
              <a:lnSpc>
                <a:spcPts val="1400"/>
              </a:lnSpc>
              <a:buSzTx/>
              <a:buFontTx/>
              <a:buNone/>
              <a:defRPr sz="1200"/>
            </a:lvl4pPr>
            <a:lvl5pPr indent="1828800" algn="ctr">
              <a:lnSpc>
                <a:spcPts val="1400"/>
              </a:lnSpc>
              <a:buFontTx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940526" y="101601"/>
            <a:ext cx="7262947" cy="8169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584898" y="1312859"/>
            <a:ext cx="5970448" cy="37739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algn="ctr">
              <a:buSzTx/>
              <a:buFontTx/>
              <a:buNone/>
              <a:defRPr sz="1800"/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940526" y="101601"/>
            <a:ext cx="7262947" cy="8169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2" name="Media Placeholder 3"/>
          <p:cNvSpPr>
            <a:spLocks noGrp="1"/>
          </p:cNvSpPr>
          <p:nvPr>
            <p:ph type="media" sz="half" idx="13"/>
          </p:nvPr>
        </p:nvSpPr>
        <p:spPr>
          <a:xfrm>
            <a:off x="1736582" y="1828800"/>
            <a:ext cx="5687569" cy="3343275"/>
          </a:xfrm>
          <a:prstGeom prst="rect">
            <a:avLst/>
          </a:prstGeom>
          <a:ln>
            <a:solidFill>
              <a:srgbClr val="000000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37360" y="5229437"/>
            <a:ext cx="5687568" cy="2743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ts val="1400"/>
              </a:lnSpc>
              <a:buSzTx/>
              <a:buFontTx/>
              <a:buNone/>
              <a:defRPr sz="1200"/>
            </a:lvl1pPr>
            <a:lvl2pPr marL="0" indent="457200" algn="ctr">
              <a:lnSpc>
                <a:spcPts val="1400"/>
              </a:lnSpc>
              <a:buSzTx/>
              <a:buFontTx/>
              <a:buNone/>
              <a:defRPr sz="1200"/>
            </a:lvl2pPr>
            <a:lvl3pPr marL="0" indent="914400" algn="ctr">
              <a:lnSpc>
                <a:spcPts val="1400"/>
              </a:lnSpc>
              <a:buSzTx/>
              <a:buFontTx/>
              <a:buNone/>
              <a:defRPr sz="1200"/>
            </a:lvl3pPr>
            <a:lvl4pPr marL="0" indent="1371600" algn="ctr">
              <a:lnSpc>
                <a:spcPts val="1400"/>
              </a:lnSpc>
              <a:buSzTx/>
              <a:buFontTx/>
              <a:buNone/>
              <a:defRPr sz="1200"/>
            </a:lvl4pPr>
            <a:lvl5pPr indent="1828800" algn="ctr">
              <a:lnSpc>
                <a:spcPts val="1400"/>
              </a:lnSpc>
              <a:buFontTx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737360" y="1368516"/>
            <a:ext cx="5687568" cy="37739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algn="ctr">
              <a:buSzTx/>
              <a:buFontTx/>
              <a:buNone/>
              <a:defRPr sz="1800"/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2"/>
          <p:cNvSpPr/>
          <p:nvPr/>
        </p:nvSpPr>
        <p:spPr>
          <a:xfrm>
            <a:off x="0" y="950912"/>
            <a:ext cx="9144000" cy="1"/>
          </a:xfrm>
          <a:prstGeom prst="line">
            <a:avLst/>
          </a:prstGeom>
          <a:ln w="22225"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traight Connector 12"/>
          <p:cNvSpPr/>
          <p:nvPr/>
        </p:nvSpPr>
        <p:spPr>
          <a:xfrm>
            <a:off x="0" y="6354186"/>
            <a:ext cx="9144000" cy="1"/>
          </a:xfrm>
          <a:prstGeom prst="line">
            <a:avLst/>
          </a:prstGeom>
          <a:ln w="22225">
            <a:solidFill>
              <a:schemeClr val="accent4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Rectangle 1032"/>
          <p:cNvSpPr txBox="1"/>
          <p:nvPr/>
        </p:nvSpPr>
        <p:spPr>
          <a:xfrm>
            <a:off x="322035" y="6443914"/>
            <a:ext cx="2046261" cy="26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700" b="1"/>
            </a:pPr>
            <a:r>
              <a:t>Applied Mathematics Capstone (MATH 4025)</a:t>
            </a:r>
          </a:p>
          <a:p>
            <a:pPr>
              <a:defRPr sz="700" b="1"/>
            </a:pPr>
            <a:r>
              <a:t>Brian Joseph &amp; Connor Galvin</a:t>
            </a:r>
          </a:p>
          <a:p>
            <a:pPr>
              <a:defRPr sz="700" b="1"/>
            </a:pPr>
            <a:r>
              <a:t>Spring 2019</a:t>
            </a:r>
          </a:p>
        </p:txBody>
      </p:sp>
      <p:pic>
        <p:nvPicPr>
          <p:cNvPr id="5" name="Picture 15" descr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5704" y="6473952"/>
            <a:ext cx="2007033" cy="22822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2"/>
          <p:cNvSpPr/>
          <p:nvPr/>
        </p:nvSpPr>
        <p:spPr>
          <a:xfrm>
            <a:off x="6783196" y="6443914"/>
            <a:ext cx="2013306" cy="286788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solidFill>
              <a:schemeClr val="accent3">
                <a:lumOff val="44000"/>
              </a:schemeClr>
            </a:solidFill>
          </a:ln>
        </p:spPr>
        <p:txBody>
          <a:bodyPr lIns="45719" rIns="45719" anchor="ctr"/>
          <a:lstStyle/>
          <a:p>
            <a:pPr algn="ctr">
              <a:defRPr sz="1400" b="1"/>
            </a:pPr>
            <a:endParaRPr/>
          </a:p>
        </p:txBody>
      </p:sp>
      <p:pic>
        <p:nvPicPr>
          <p:cNvPr id="7" name="Picture 11" descr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917" y="228257"/>
            <a:ext cx="557302" cy="54704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914400" rtl="0" latinLnBrk="0">
        <a:lnSpc>
          <a:spcPts val="2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33363" marR="0" indent="-233363" algn="l" defTabSz="914400" rtl="0" latinLnBrk="0">
        <a:lnSpc>
          <a:spcPts val="2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509587" marR="0" indent="-225425" algn="l" defTabSz="914400" rtl="0" latinLnBrk="0">
        <a:lnSpc>
          <a:spcPts val="2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910034" marR="0" indent="-279797" algn="l" defTabSz="914400" rtl="0" latinLnBrk="0">
        <a:lnSpc>
          <a:spcPts val="2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112610" marR="0" indent="-258535" algn="l" defTabSz="914400" rtl="0" latinLnBrk="0">
        <a:lnSpc>
          <a:spcPts val="2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o"/>
        <a:tabLst/>
        <a:defRPr sz="2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796925" algn="l" defTabSz="914400" rtl="0" latinLnBrk="0">
        <a:lnSpc>
          <a:spcPts val="2000"/>
        </a:lnSpc>
        <a:spcBef>
          <a:spcPts val="600"/>
        </a:spcBef>
        <a:spcAft>
          <a:spcPts val="0"/>
        </a:spcAft>
        <a:buClrTx/>
        <a:buSzTx/>
        <a:buFont typeface="Arial"/>
        <a:buNone/>
        <a:tabLst/>
        <a:defRPr sz="2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1147762" algn="l" defTabSz="914400" rtl="0" latinLnBrk="0">
        <a:lnSpc>
          <a:spcPts val="2000"/>
        </a:lnSpc>
        <a:spcBef>
          <a:spcPts val="600"/>
        </a:spcBef>
        <a:spcAft>
          <a:spcPts val="0"/>
        </a:spcAft>
        <a:buClrTx/>
        <a:buSzTx/>
        <a:buFont typeface="Arial"/>
        <a:buNone/>
        <a:tabLst/>
        <a:defRPr sz="2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1438805" marR="0" indent="-298980" algn="l" defTabSz="914400" rtl="0" latinLnBrk="0">
        <a:lnSpc>
          <a:spcPts val="2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ts val="2000"/>
        </a:lnSpc>
        <a:spcBef>
          <a:spcPts val="600"/>
        </a:spcBef>
        <a:spcAft>
          <a:spcPts val="0"/>
        </a:spcAft>
        <a:buClrTx/>
        <a:buSzTx/>
        <a:buFont typeface="Arial"/>
        <a:buNone/>
        <a:tabLst/>
        <a:defRPr sz="2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ts val="2000"/>
        </a:lnSpc>
        <a:spcBef>
          <a:spcPts val="600"/>
        </a:spcBef>
        <a:spcAft>
          <a:spcPts val="0"/>
        </a:spcAft>
        <a:buClrTx/>
        <a:buSzTx/>
        <a:buFont typeface="Arial"/>
        <a:buNone/>
        <a:tabLst/>
        <a:defRPr sz="20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2"/>
          <p:cNvSpPr txBox="1">
            <a:spLocks noGrp="1"/>
          </p:cNvSpPr>
          <p:nvPr>
            <p:ph type="title"/>
          </p:nvPr>
        </p:nvSpPr>
        <p:spPr>
          <a:xfrm>
            <a:off x="470263" y="2632811"/>
            <a:ext cx="8203473" cy="1592376"/>
          </a:xfrm>
          <a:prstGeom prst="rect">
            <a:avLst/>
          </a:prstGeom>
        </p:spPr>
        <p:txBody>
          <a:bodyPr/>
          <a:lstStyle/>
          <a:p>
            <a:pPr defTabSz="484631">
              <a:lnSpc>
                <a:spcPts val="1400"/>
              </a:lnSpc>
              <a:defRPr sz="1483">
                <a:latin typeface="Arena Condensed"/>
                <a:ea typeface="Arena Condensed"/>
                <a:cs typeface="Arena Condensed"/>
                <a:sym typeface="Arena Condensed"/>
              </a:defRPr>
            </a:pPr>
            <a:r>
              <a:t>Traffic Tracking Using Computer Vision</a:t>
            </a:r>
            <a:br/>
            <a:br/>
            <a:br/>
            <a:r>
              <a:rPr sz="1060"/>
              <a:t>Brian Joseph &amp; Connor Galvin </a:t>
            </a:r>
            <a:br>
              <a:rPr sz="1060"/>
            </a:br>
            <a:r>
              <a:rPr sz="1060"/>
              <a:t>MATH 4025 – Applied Mathematics Capstone</a:t>
            </a:r>
            <a:br>
              <a:rPr sz="1060"/>
            </a:br>
            <a:r>
              <a:rPr sz="1060"/>
              <a:t>Professor Lee-Peng Lee</a:t>
            </a:r>
            <a:br>
              <a:rPr sz="1060"/>
            </a:br>
            <a:r>
              <a:rPr sz="1060"/>
              <a:t>April 17, 2019</a:t>
            </a:r>
            <a:br>
              <a:rPr sz="1060"/>
            </a:br>
            <a:endParaRPr sz="106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2"/>
          <p:cNvSpPr txBox="1">
            <a:spLocks noGrp="1"/>
          </p:cNvSpPr>
          <p:nvPr>
            <p:ph type="title"/>
          </p:nvPr>
        </p:nvSpPr>
        <p:spPr>
          <a:xfrm>
            <a:off x="940527" y="326516"/>
            <a:ext cx="7262946" cy="816990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  <a:br/>
            <a:endParaRPr/>
          </a:p>
        </p:txBody>
      </p:sp>
      <p:pic>
        <p:nvPicPr>
          <p:cNvPr id="132" name="i 3_18_2019 11_54_18 AM_Trim" descr="i 3_18_2019 11_54_18 AM_Trim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54" y="1385928"/>
            <a:ext cx="4411747" cy="345114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133" name="Title 2"/>
          <p:cNvSpPr txBox="1"/>
          <p:nvPr/>
        </p:nvSpPr>
        <p:spPr>
          <a:xfrm>
            <a:off x="4848366" y="1071113"/>
            <a:ext cx="4020654" cy="3263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ts val="2800"/>
              </a:lnSpc>
              <a:defRPr sz="2000" b="1"/>
            </a:pPr>
            <a:r>
              <a:t>Motivations</a:t>
            </a:r>
            <a:endParaRPr sz="1600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How many vehicles pass through a street on any given day?</a:t>
            </a:r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endParaRPr sz="2800" b="1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What time of day has the most traffic?</a:t>
            </a:r>
          </a:p>
          <a:p>
            <a:pPr>
              <a:lnSpc>
                <a:spcPts val="2800"/>
              </a:lnSpc>
              <a:defRPr sz="1600"/>
            </a:pPr>
            <a:endParaRPr sz="2800" b="1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How does our model compare to human judgement?</a:t>
            </a:r>
            <a:br/>
            <a:endParaRPr/>
          </a:p>
        </p:txBody>
      </p:sp>
      <p:sp>
        <p:nvSpPr>
          <p:cNvPr id="134" name="Title 2"/>
          <p:cNvSpPr txBox="1"/>
          <p:nvPr/>
        </p:nvSpPr>
        <p:spPr>
          <a:xfrm>
            <a:off x="4848366" y="4148621"/>
            <a:ext cx="4020656" cy="290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endParaRPr/>
          </a:p>
          <a:p>
            <a:pPr algn="ctr">
              <a:lnSpc>
                <a:spcPts val="2800"/>
              </a:lnSpc>
              <a:defRPr sz="2000" b="1"/>
            </a:pPr>
            <a:r>
              <a:t>Goal</a:t>
            </a:r>
            <a:endParaRPr sz="2800"/>
          </a:p>
          <a:p>
            <a:pPr>
              <a:lnSpc>
                <a:spcPts val="2800"/>
              </a:lnSpc>
              <a:defRPr sz="1600"/>
            </a:pPr>
            <a:r>
              <a:t>Count the number of vehicles that pass in either direction of webcam feed</a:t>
            </a:r>
            <a:endParaRPr sz="2800" b="1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endParaRPr sz="2800" b="1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endParaRPr sz="2800" b="1"/>
          </a:p>
          <a:p>
            <a:pPr>
              <a:lnSpc>
                <a:spcPts val="2800"/>
              </a:lnSpc>
              <a:defRPr sz="2800" b="1"/>
            </a:pPr>
            <a:br>
              <a:rPr sz="1600"/>
            </a:br>
            <a:endParaRPr sz="1600"/>
          </a:p>
        </p:txBody>
      </p:sp>
      <p:sp>
        <p:nvSpPr>
          <p:cNvPr id="135" name="TextBox 1"/>
          <p:cNvSpPr txBox="1"/>
          <p:nvPr/>
        </p:nvSpPr>
        <p:spPr>
          <a:xfrm>
            <a:off x="160255" y="5079491"/>
            <a:ext cx="381785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Colgate University in Hamilton, NY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8624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2"/>
          <p:cNvSpPr txBox="1">
            <a:spLocks noGrp="1"/>
          </p:cNvSpPr>
          <p:nvPr>
            <p:ph type="title"/>
          </p:nvPr>
        </p:nvSpPr>
        <p:spPr>
          <a:xfrm>
            <a:off x="940527" y="326516"/>
            <a:ext cx="7262946" cy="816990"/>
          </a:xfrm>
          <a:prstGeom prst="rect">
            <a:avLst/>
          </a:prstGeom>
        </p:spPr>
        <p:txBody>
          <a:bodyPr/>
          <a:lstStyle/>
          <a:p>
            <a:r>
              <a:t>Pipeline</a:t>
            </a:r>
            <a:br/>
            <a:endParaRPr/>
          </a:p>
        </p:txBody>
      </p:sp>
      <p:sp>
        <p:nvSpPr>
          <p:cNvPr id="138" name="Rectangle 9"/>
          <p:cNvSpPr/>
          <p:nvPr/>
        </p:nvSpPr>
        <p:spPr>
          <a:xfrm>
            <a:off x="189058" y="1670281"/>
            <a:ext cx="1941923" cy="1602558"/>
          </a:xfrm>
          <a:prstGeom prst="rect">
            <a:avLst/>
          </a:prstGeom>
          <a:solidFill>
            <a:schemeClr val="accent5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400" b="1"/>
            </a:pPr>
            <a:endParaRPr/>
          </a:p>
        </p:txBody>
      </p:sp>
      <p:sp>
        <p:nvSpPr>
          <p:cNvPr id="139" name="TextBox 10"/>
          <p:cNvSpPr txBox="1"/>
          <p:nvPr/>
        </p:nvSpPr>
        <p:spPr>
          <a:xfrm>
            <a:off x="47656" y="1278105"/>
            <a:ext cx="216155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/>
            </a:lvl1pPr>
          </a:lstStyle>
          <a:p>
            <a:r>
              <a:t>Gray</a:t>
            </a:r>
          </a:p>
        </p:txBody>
      </p:sp>
      <p:sp>
        <p:nvSpPr>
          <p:cNvPr id="140" name="Rectangle 14"/>
          <p:cNvSpPr/>
          <p:nvPr/>
        </p:nvSpPr>
        <p:spPr>
          <a:xfrm>
            <a:off x="2513489" y="1670281"/>
            <a:ext cx="1941923" cy="1602558"/>
          </a:xfrm>
          <a:prstGeom prst="rect">
            <a:avLst/>
          </a:prstGeom>
          <a:solidFill>
            <a:schemeClr val="accent5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400" b="1"/>
            </a:pPr>
            <a:endParaRPr/>
          </a:p>
        </p:txBody>
      </p:sp>
      <p:sp>
        <p:nvSpPr>
          <p:cNvPr id="141" name="TextBox 15"/>
          <p:cNvSpPr txBox="1"/>
          <p:nvPr/>
        </p:nvSpPr>
        <p:spPr>
          <a:xfrm>
            <a:off x="2372087" y="1278105"/>
            <a:ext cx="216155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/>
            </a:lvl1pPr>
          </a:lstStyle>
          <a:p>
            <a:r>
              <a:t>Blur</a:t>
            </a:r>
          </a:p>
        </p:txBody>
      </p:sp>
      <p:sp>
        <p:nvSpPr>
          <p:cNvPr id="142" name="Rectangle 16"/>
          <p:cNvSpPr/>
          <p:nvPr/>
        </p:nvSpPr>
        <p:spPr>
          <a:xfrm>
            <a:off x="4821877" y="1670281"/>
            <a:ext cx="1941923" cy="1602558"/>
          </a:xfrm>
          <a:prstGeom prst="rect">
            <a:avLst/>
          </a:prstGeom>
          <a:solidFill>
            <a:schemeClr val="accent5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400" b="1"/>
            </a:pPr>
            <a:endParaRPr/>
          </a:p>
        </p:txBody>
      </p:sp>
      <p:sp>
        <p:nvSpPr>
          <p:cNvPr id="143" name="TextBox 17"/>
          <p:cNvSpPr txBox="1"/>
          <p:nvPr/>
        </p:nvSpPr>
        <p:spPr>
          <a:xfrm>
            <a:off x="4696518" y="1126523"/>
            <a:ext cx="2161550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/>
            </a:lvl1pPr>
          </a:lstStyle>
          <a:p>
            <a:r>
              <a:t>Background Subtraction</a:t>
            </a:r>
          </a:p>
        </p:txBody>
      </p:sp>
      <p:sp>
        <p:nvSpPr>
          <p:cNvPr id="144" name="Rectangle 18"/>
          <p:cNvSpPr/>
          <p:nvPr/>
        </p:nvSpPr>
        <p:spPr>
          <a:xfrm>
            <a:off x="7011522" y="1649744"/>
            <a:ext cx="1941923" cy="1602558"/>
          </a:xfrm>
          <a:prstGeom prst="rect">
            <a:avLst/>
          </a:prstGeom>
          <a:solidFill>
            <a:schemeClr val="accent5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400" b="1"/>
            </a:pPr>
            <a:endParaRPr/>
          </a:p>
        </p:txBody>
      </p:sp>
      <p:sp>
        <p:nvSpPr>
          <p:cNvPr id="145" name="TextBox 19"/>
          <p:cNvSpPr txBox="1"/>
          <p:nvPr/>
        </p:nvSpPr>
        <p:spPr>
          <a:xfrm>
            <a:off x="6870120" y="1257567"/>
            <a:ext cx="216155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/>
            </a:lvl1pPr>
          </a:lstStyle>
          <a:p>
            <a:r>
              <a:t>Threshold</a:t>
            </a:r>
          </a:p>
        </p:txBody>
      </p:sp>
      <p:pic>
        <p:nvPicPr>
          <p:cNvPr id="146" name="Picture 21" descr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794" y="1635737"/>
            <a:ext cx="2156327" cy="1676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017" y="1635737"/>
            <a:ext cx="2156327" cy="1676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20" descr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649" y="1663931"/>
            <a:ext cx="2204238" cy="1673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13" descr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1" y="1663931"/>
            <a:ext cx="2171978" cy="167335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Line"/>
          <p:cNvSpPr/>
          <p:nvPr/>
        </p:nvSpPr>
        <p:spPr>
          <a:xfrm>
            <a:off x="1800120" y="1432786"/>
            <a:ext cx="111787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51" name="Line"/>
          <p:cNvSpPr/>
          <p:nvPr/>
        </p:nvSpPr>
        <p:spPr>
          <a:xfrm>
            <a:off x="3819420" y="1412248"/>
            <a:ext cx="111787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52" name="Line"/>
          <p:cNvSpPr/>
          <p:nvPr/>
        </p:nvSpPr>
        <p:spPr>
          <a:xfrm>
            <a:off x="6321320" y="1432786"/>
            <a:ext cx="111787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53" name="Rectangle 16"/>
          <p:cNvSpPr/>
          <p:nvPr/>
        </p:nvSpPr>
        <p:spPr>
          <a:xfrm>
            <a:off x="2425792" y="4578910"/>
            <a:ext cx="1941923" cy="1602558"/>
          </a:xfrm>
          <a:prstGeom prst="rect">
            <a:avLst/>
          </a:prstGeom>
          <a:solidFill>
            <a:schemeClr val="accent5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400" b="1"/>
            </a:pPr>
            <a:endParaRPr/>
          </a:p>
        </p:txBody>
      </p:sp>
      <p:sp>
        <p:nvSpPr>
          <p:cNvPr id="154" name="TextBox 17"/>
          <p:cNvSpPr txBox="1"/>
          <p:nvPr/>
        </p:nvSpPr>
        <p:spPr>
          <a:xfrm>
            <a:off x="2300433" y="4197003"/>
            <a:ext cx="216155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/>
            </a:lvl1pPr>
          </a:lstStyle>
          <a:p>
            <a:r>
              <a:t>Contour</a:t>
            </a:r>
          </a:p>
        </p:txBody>
      </p:sp>
      <p:sp>
        <p:nvSpPr>
          <p:cNvPr id="155" name="Rectangle 18"/>
          <p:cNvSpPr/>
          <p:nvPr/>
        </p:nvSpPr>
        <p:spPr>
          <a:xfrm>
            <a:off x="4869436" y="4574264"/>
            <a:ext cx="1941923" cy="1602558"/>
          </a:xfrm>
          <a:prstGeom prst="rect">
            <a:avLst/>
          </a:prstGeom>
          <a:solidFill>
            <a:schemeClr val="accent5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 sz="1400" b="1"/>
            </a:pPr>
            <a:endParaRPr/>
          </a:p>
        </p:txBody>
      </p:sp>
      <p:sp>
        <p:nvSpPr>
          <p:cNvPr id="156" name="TextBox 19"/>
          <p:cNvSpPr txBox="1"/>
          <p:nvPr/>
        </p:nvSpPr>
        <p:spPr>
          <a:xfrm>
            <a:off x="4759623" y="4212895"/>
            <a:ext cx="216155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 b="1"/>
            </a:lvl1pPr>
          </a:lstStyle>
          <a:p>
            <a:r>
              <a:t>Bounding Box</a:t>
            </a:r>
          </a:p>
        </p:txBody>
      </p:sp>
      <p:sp>
        <p:nvSpPr>
          <p:cNvPr id="157" name="Line"/>
          <p:cNvSpPr/>
          <p:nvPr/>
        </p:nvSpPr>
        <p:spPr>
          <a:xfrm>
            <a:off x="3899834" y="4335752"/>
            <a:ext cx="111787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58" name="Picture 13" descr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2087" y="4568161"/>
            <a:ext cx="2171978" cy="1660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883" y="4557741"/>
            <a:ext cx="2203030" cy="167668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Line"/>
          <p:cNvSpPr/>
          <p:nvPr/>
        </p:nvSpPr>
        <p:spPr>
          <a:xfrm flipH="1">
            <a:off x="3566314" y="3466924"/>
            <a:ext cx="4419996" cy="6547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2"/>
          <p:cNvSpPr txBox="1">
            <a:spLocks noGrp="1"/>
          </p:cNvSpPr>
          <p:nvPr>
            <p:ph type="title"/>
          </p:nvPr>
        </p:nvSpPr>
        <p:spPr>
          <a:xfrm>
            <a:off x="940527" y="326516"/>
            <a:ext cx="7262946" cy="816990"/>
          </a:xfrm>
          <a:prstGeom prst="rect">
            <a:avLst/>
          </a:prstGeom>
        </p:spPr>
        <p:txBody>
          <a:bodyPr/>
          <a:lstStyle/>
          <a:p>
            <a:r>
              <a:t>Contour Heuristics</a:t>
            </a:r>
          </a:p>
        </p:txBody>
      </p:sp>
      <p:sp>
        <p:nvSpPr>
          <p:cNvPr id="163" name="Title 2"/>
          <p:cNvSpPr txBox="1"/>
          <p:nvPr/>
        </p:nvSpPr>
        <p:spPr>
          <a:xfrm>
            <a:off x="990285" y="1309632"/>
            <a:ext cx="7163430" cy="1341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numCol="2" spcCol="358171" anchor="ctr"/>
          <a:lstStyle/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Size</a:t>
            </a:r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Precision &amp; Recall</a:t>
            </a:r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Age</a:t>
            </a:r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Number of total Contours</a:t>
            </a:r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Direction</a:t>
            </a:r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Proximity</a:t>
            </a:r>
          </a:p>
        </p:txBody>
      </p:sp>
      <p:pic>
        <p:nvPicPr>
          <p:cNvPr id="164" name="Screen Shot 2019-04-16 at 12.53.56 PM.png" descr="Screen Shot 2019-04-16 at 12.53.5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3" y="3229984"/>
            <a:ext cx="3918993" cy="3040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 Shot 2019-04-16 at 12.56.44 PM.png" descr="Screen Shot 2019-04-16 at 12.56.4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68" y="3229984"/>
            <a:ext cx="3923644" cy="304082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Line"/>
          <p:cNvSpPr/>
          <p:nvPr/>
        </p:nvSpPr>
        <p:spPr>
          <a:xfrm>
            <a:off x="4124858" y="4866648"/>
            <a:ext cx="850739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2"/>
          <p:cNvSpPr txBox="1">
            <a:spLocks noGrp="1"/>
          </p:cNvSpPr>
          <p:nvPr>
            <p:ph type="title"/>
          </p:nvPr>
        </p:nvSpPr>
        <p:spPr>
          <a:xfrm>
            <a:off x="940527" y="101601"/>
            <a:ext cx="7262946" cy="816989"/>
          </a:xfrm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pic>
        <p:nvPicPr>
          <p:cNvPr id="3" name="motion tracking">
            <a:hlinkClick r:id="" action="ppaction://media"/>
            <a:extLst>
              <a:ext uri="{FF2B5EF4-FFF2-40B4-BE49-F238E27FC236}">
                <a16:creationId xmlns:a16="http://schemas.microsoft.com/office/drawing/2014/main" id="{6876EB2C-DF1E-4DA1-B84B-1549037DED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840" y="1583302"/>
            <a:ext cx="7315200" cy="4114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2"/>
          <p:cNvSpPr txBox="1">
            <a:spLocks noGrp="1"/>
          </p:cNvSpPr>
          <p:nvPr>
            <p:ph type="title"/>
          </p:nvPr>
        </p:nvSpPr>
        <p:spPr>
          <a:xfrm>
            <a:off x="940527" y="326516"/>
            <a:ext cx="7262946" cy="816990"/>
          </a:xfrm>
          <a:prstGeom prst="rect">
            <a:avLst/>
          </a:prstGeom>
        </p:spPr>
        <p:txBody>
          <a:bodyPr/>
          <a:lstStyle/>
          <a:p>
            <a:r>
              <a:t>Significance &amp; Future Work</a:t>
            </a:r>
            <a:br/>
            <a:endParaRPr/>
          </a:p>
        </p:txBody>
      </p:sp>
      <p:sp>
        <p:nvSpPr>
          <p:cNvPr id="172" name="Title 2"/>
          <p:cNvSpPr txBox="1"/>
          <p:nvPr/>
        </p:nvSpPr>
        <p:spPr>
          <a:xfrm>
            <a:off x="4519898" y="1492507"/>
            <a:ext cx="4312358" cy="148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ts val="2800"/>
              </a:lnSpc>
              <a:defRPr b="1"/>
            </a:pPr>
            <a:r>
              <a:t>Solutions / Next Steps</a:t>
            </a:r>
            <a:endParaRPr sz="2800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Generalize work to other feeds</a:t>
            </a:r>
            <a:endParaRPr sz="2800" b="1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Train a model to identify number of cars</a:t>
            </a:r>
            <a:endParaRPr sz="2800" b="1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t>Apply algorithm to general object tracking</a:t>
            </a:r>
          </a:p>
        </p:txBody>
      </p:sp>
      <p:sp>
        <p:nvSpPr>
          <p:cNvPr id="173" name="Title 2"/>
          <p:cNvSpPr txBox="1"/>
          <p:nvPr/>
        </p:nvSpPr>
        <p:spPr>
          <a:xfrm>
            <a:off x="131187" y="1482123"/>
            <a:ext cx="4382936" cy="3296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lnSpc>
                <a:spcPts val="2800"/>
              </a:lnSpc>
              <a:defRPr b="1"/>
            </a:pPr>
            <a:r>
              <a:rPr dirty="0"/>
              <a:t>Problems</a:t>
            </a:r>
            <a:endParaRPr sz="2800" dirty="0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rPr dirty="0"/>
              <a:t>Rain</a:t>
            </a:r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rPr dirty="0"/>
              <a:t>Stopping car</a:t>
            </a:r>
            <a:r>
              <a:rPr lang="en-US" dirty="0"/>
              <a:t>d</a:t>
            </a:r>
            <a:endParaRPr dirty="0"/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rPr dirty="0"/>
              <a:t>Pedestrians</a:t>
            </a:r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rPr dirty="0"/>
              <a:t>Trucks</a:t>
            </a:r>
          </a:p>
          <a:p>
            <a:pPr marL="285750" indent="-285750">
              <a:lnSpc>
                <a:spcPts val="2800"/>
              </a:lnSpc>
              <a:buSzPct val="100000"/>
              <a:buFont typeface="Arial"/>
              <a:buChar char="•"/>
              <a:defRPr sz="1600"/>
            </a:pPr>
            <a:r>
              <a:rPr dirty="0"/>
              <a:t>U-turns / erratic driving</a:t>
            </a:r>
          </a:p>
          <a:p>
            <a:pPr>
              <a:lnSpc>
                <a:spcPts val="2800"/>
              </a:lnSpc>
              <a:defRPr sz="1600"/>
            </a:pPr>
            <a:endParaRPr sz="2800" b="1" dirty="0"/>
          </a:p>
          <a:p>
            <a:pPr>
              <a:lnSpc>
                <a:spcPts val="2800"/>
              </a:lnSpc>
              <a:defRPr sz="2800" b="1"/>
            </a:pPr>
            <a:br>
              <a:rPr dirty="0"/>
            </a:br>
            <a:endParaRPr dirty="0"/>
          </a:p>
        </p:txBody>
      </p:sp>
      <p:pic>
        <p:nvPicPr>
          <p:cNvPr id="17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0" y="4119007"/>
            <a:ext cx="1527397" cy="1527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9" descr="Picture 9"/>
          <p:cNvPicPr>
            <a:picLocks noChangeAspect="1"/>
          </p:cNvPicPr>
          <p:nvPr/>
        </p:nvPicPr>
        <p:blipFill>
          <a:blip r:embed="rId3"/>
          <a:srcRect b="8245"/>
          <a:stretch>
            <a:fillRect/>
          </a:stretch>
        </p:blipFill>
        <p:spPr>
          <a:xfrm>
            <a:off x="2158050" y="3995672"/>
            <a:ext cx="2263122" cy="1460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739" y="3753449"/>
            <a:ext cx="3136676" cy="1945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Questions?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  <p:sp>
        <p:nvSpPr>
          <p:cNvPr id="179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Lincoln_2012_AV">
  <a:themeElements>
    <a:clrScheme name="Lincoln_2012_AV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8FFD"/>
      </a:accent1>
      <a:accent2>
        <a:srgbClr val="00AE00"/>
      </a:accent2>
      <a:accent3>
        <a:srgbClr val="8F8F8F"/>
      </a:accent3>
      <a:accent4>
        <a:srgbClr val="003767"/>
      </a:accent4>
      <a:accent5>
        <a:srgbClr val="D2DCF2"/>
      </a:accent5>
      <a:accent6>
        <a:srgbClr val="009D00"/>
      </a:accent6>
      <a:hlink>
        <a:srgbClr val="0000FF"/>
      </a:hlink>
      <a:folHlink>
        <a:srgbClr val="FF00FF"/>
      </a:folHlink>
    </a:clrScheme>
    <a:fontScheme name="Lincoln_2012_AV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Lincoln_2012_AV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incoln_2012_AV">
  <a:themeElements>
    <a:clrScheme name="Lincoln_2012_AV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8FFD"/>
      </a:accent1>
      <a:accent2>
        <a:srgbClr val="00AE00"/>
      </a:accent2>
      <a:accent3>
        <a:srgbClr val="8F8F8F"/>
      </a:accent3>
      <a:accent4>
        <a:srgbClr val="003767"/>
      </a:accent4>
      <a:accent5>
        <a:srgbClr val="D2DCF2"/>
      </a:accent5>
      <a:accent6>
        <a:srgbClr val="009D00"/>
      </a:accent6>
      <a:hlink>
        <a:srgbClr val="0000FF"/>
      </a:hlink>
      <a:folHlink>
        <a:srgbClr val="FF00FF"/>
      </a:folHlink>
    </a:clrScheme>
    <a:fontScheme name="Lincoln_2012_AV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Lincoln_2012_AV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On-screen Show (4:3)</PresentationFormat>
  <Paragraphs>45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Arena Condensed</vt:lpstr>
      <vt:lpstr>Arial</vt:lpstr>
      <vt:lpstr>Lincoln_2012_AV</vt:lpstr>
      <vt:lpstr>Traffic Tracking Using Computer Vision   Brian Joseph &amp; Connor Galvin  MATH 4025 – Applied Mathematics Capstone Professor Lee-Peng Lee April 17, 2019 </vt:lpstr>
      <vt:lpstr>Introduction </vt:lpstr>
      <vt:lpstr>Pipeline </vt:lpstr>
      <vt:lpstr>Contour Heuristics</vt:lpstr>
      <vt:lpstr>Results</vt:lpstr>
      <vt:lpstr>Significance &amp; Future Work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Tracking Using Computer Vision   Brian Joseph &amp; Connor Galvin  MATH 4025 – Applied Mathematics Capstone Professor Lee-Peng Lee April 17, 2019</dc:title>
  <dc:creator>Connor Galvin</dc:creator>
  <cp:lastModifiedBy>Connor Galvin</cp:lastModifiedBy>
  <cp:revision>5</cp:revision>
  <dcterms:modified xsi:type="dcterms:W3CDTF">2019-08-23T20:29:10Z</dcterms:modified>
</cp:coreProperties>
</file>